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Faustina"/>
      <p:regular r:id="rId28"/>
      <p:bold r:id="rId29"/>
      <p:italic r:id="rId30"/>
      <p:boldItalic r:id="rId31"/>
    </p:embeddedFont>
    <p:embeddedFont>
      <p:font typeface="Encode Sans"/>
      <p:regular r:id="rId32"/>
      <p:bold r:id="rId33"/>
    </p:embeddedFont>
    <p:embeddedFont>
      <p:font typeface="Encode Sans SemiBold"/>
      <p:regular r:id="rId34"/>
      <p:bold r:id="rId35"/>
    </p:embeddedFont>
    <p:embeddedFont>
      <p:font typeface="IBM Plex Mono Light"/>
      <p:regular r:id="rId36"/>
      <p:bold r:id="rId37"/>
      <p:italic r:id="rId38"/>
      <p:boldItalic r:id="rId39"/>
    </p:embeddedFont>
    <p:embeddedFont>
      <p:font typeface="IBM Plex Mono ExtraLight"/>
      <p:regular r:id="rId40"/>
      <p:bold r:id="rId41"/>
      <p:italic r:id="rId42"/>
      <p:boldItalic r:id="rId43"/>
    </p:embeddedFont>
    <p:embeddedFont>
      <p:font typeface="IBM Plex Mono Thin"/>
      <p:regular r:id="rId44"/>
      <p:bold r:id="rId45"/>
      <p:italic r:id="rId46"/>
      <p:boldItalic r:id="rId47"/>
    </p:embeddedFont>
    <p:embeddedFont>
      <p:font typeface="Roboto Mono"/>
      <p:regular r:id="rId48"/>
      <p:bold r:id="rId49"/>
      <p:italic r:id="rId50"/>
      <p:boldItalic r:id="rId51"/>
    </p:embeddedFont>
    <p:embeddedFont>
      <p:font typeface="IBM Plex Mon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MonoExtraLight-regular.fntdata"/><Relationship Id="rId42" Type="http://schemas.openxmlformats.org/officeDocument/2006/relationships/font" Target="fonts/IBMPlexMonoExtraLight-italic.fntdata"/><Relationship Id="rId41" Type="http://schemas.openxmlformats.org/officeDocument/2006/relationships/font" Target="fonts/IBMPlexMonoExtraLight-bold.fntdata"/><Relationship Id="rId44" Type="http://schemas.openxmlformats.org/officeDocument/2006/relationships/font" Target="fonts/IBMPlexMonoThin-regular.fntdata"/><Relationship Id="rId43" Type="http://schemas.openxmlformats.org/officeDocument/2006/relationships/font" Target="fonts/IBMPlexMonoExtraLight-boldItalic.fntdata"/><Relationship Id="rId46" Type="http://schemas.openxmlformats.org/officeDocument/2006/relationships/font" Target="fonts/IBMPlexMonoThin-italic.fntdata"/><Relationship Id="rId45" Type="http://schemas.openxmlformats.org/officeDocument/2006/relationships/font" Target="fonts/IBMPlexMonoThi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regular.fntdata"/><Relationship Id="rId47" Type="http://schemas.openxmlformats.org/officeDocument/2006/relationships/font" Target="fonts/IBMPlexMonoThin-boldItalic.fntdata"/><Relationship Id="rId49" Type="http://schemas.openxmlformats.org/officeDocument/2006/relationships/font" Target="fonts/RobotoMon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austina-boldItalic.fntdata"/><Relationship Id="rId30" Type="http://schemas.openxmlformats.org/officeDocument/2006/relationships/font" Target="fonts/Faustina-italic.fntdata"/><Relationship Id="rId33" Type="http://schemas.openxmlformats.org/officeDocument/2006/relationships/font" Target="fonts/EncodeSans-bold.fntdata"/><Relationship Id="rId32" Type="http://schemas.openxmlformats.org/officeDocument/2006/relationships/font" Target="fonts/EncodeSans-regular.fntdata"/><Relationship Id="rId35" Type="http://schemas.openxmlformats.org/officeDocument/2006/relationships/font" Target="fonts/EncodeSansSemiBold-bold.fntdata"/><Relationship Id="rId34" Type="http://schemas.openxmlformats.org/officeDocument/2006/relationships/font" Target="fonts/EncodeSansSemiBold-regular.fntdata"/><Relationship Id="rId37" Type="http://schemas.openxmlformats.org/officeDocument/2006/relationships/font" Target="fonts/IBMPlexMonoLight-bold.fntdata"/><Relationship Id="rId36" Type="http://schemas.openxmlformats.org/officeDocument/2006/relationships/font" Target="fonts/IBMPlexMonoLight-regular.fntdata"/><Relationship Id="rId39" Type="http://schemas.openxmlformats.org/officeDocument/2006/relationships/font" Target="fonts/IBMPlexMonoLight-boldItalic.fntdata"/><Relationship Id="rId38" Type="http://schemas.openxmlformats.org/officeDocument/2006/relationships/font" Target="fonts/IBMPlexMono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Faustina-regular.fntdata"/><Relationship Id="rId27" Type="http://schemas.openxmlformats.org/officeDocument/2006/relationships/slide" Target="slides/slide22.xml"/><Relationship Id="rId29" Type="http://schemas.openxmlformats.org/officeDocument/2006/relationships/font" Target="fonts/Faustina-bold.fntdata"/><Relationship Id="rId51" Type="http://schemas.openxmlformats.org/officeDocument/2006/relationships/font" Target="fonts/RobotoMono-boldItalic.fntdata"/><Relationship Id="rId50" Type="http://schemas.openxmlformats.org/officeDocument/2006/relationships/font" Target="fonts/RobotoMono-italic.fntdata"/><Relationship Id="rId53" Type="http://schemas.openxmlformats.org/officeDocument/2006/relationships/font" Target="fonts/IBMPlexMono-bold.fntdata"/><Relationship Id="rId52" Type="http://schemas.openxmlformats.org/officeDocument/2006/relationships/font" Target="fonts/IBMPlexMono-regular.fntdata"/><Relationship Id="rId11" Type="http://schemas.openxmlformats.org/officeDocument/2006/relationships/slide" Target="slides/slide6.xml"/><Relationship Id="rId55" Type="http://schemas.openxmlformats.org/officeDocument/2006/relationships/font" Target="fonts/IBMPlexMono-boldItalic.fntdata"/><Relationship Id="rId10" Type="http://schemas.openxmlformats.org/officeDocument/2006/relationships/slide" Target="slides/slide5.xml"/><Relationship Id="rId54" Type="http://schemas.openxmlformats.org/officeDocument/2006/relationships/font" Target="fonts/IBMPlex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1467809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1467809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2065c1ff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2065c1ff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27cbf8dbc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c27cbf8dbc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2065c1ff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2065c1ff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2065c1ffc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2065c1ffc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2065c1ff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2065c1ff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2065c1ffc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2065c1ff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2065c1ff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2065c1ff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2065c1ffc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e2065c1ffc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2065c1ff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e2065c1ff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e2065c1ff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e2065c1ff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9fec965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9fec965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e2065c1ff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e2065c1ff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2065c1ff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e2065c1ff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b7e53e598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b7e53e59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2065c1f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2065c1f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2065c1f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2065c1f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e2065c1ff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e2065c1ff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2065c1ff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e2065c1ff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27cbf8db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c27cbf8db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2065c1ff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2065c1ff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4481200"/>
            <a:ext cx="9144000" cy="6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00" y="4255500"/>
            <a:ext cx="1790000" cy="1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575" y="4224670"/>
            <a:ext cx="1790000" cy="11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00" y="4270049"/>
            <a:ext cx="1651400" cy="10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4200"/>
              <a:buNone/>
              <a:defRPr sz="4200">
                <a:solidFill>
                  <a:srgbClr val="674EA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None/>
              <a:defRPr sz="2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26579" l="0" r="0" t="22869"/>
          <a:stretch/>
        </p:blipFill>
        <p:spPr>
          <a:xfrm>
            <a:off x="5976900" y="279013"/>
            <a:ext cx="2495549" cy="82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396358" y="464993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96358" y="465681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b="1"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 SemiBold"/>
              <a:buChar char="●"/>
              <a:defRPr sz="18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"/>
              <a:buChar char="■"/>
              <a:defRPr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Light"/>
              <a:buChar char="□"/>
              <a:defRPr>
                <a:solidFill>
                  <a:schemeClr val="dk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ExtraLight"/>
              <a:buChar char="▸"/>
              <a:defRPr>
                <a:solidFill>
                  <a:schemeClr val="dk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▹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◆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◇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▪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menti.com/alzt591v9o6t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2 - Ciencia de Datos </a:t>
            </a:r>
            <a:endParaRPr/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proceso de ciencia de datos</a:t>
            </a:r>
            <a:endParaRPr/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335400" y="1613700"/>
            <a:ext cx="5828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Extracción de patrones útiles de los datos.</a:t>
            </a:r>
            <a:endParaRPr>
              <a:latin typeface="Faustina"/>
              <a:ea typeface="Faustina"/>
              <a:cs typeface="Faustina"/>
              <a:sym typeface="Faustina"/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Involucra modelos sencillos y/o de machine learning.</a:t>
            </a:r>
            <a:endParaRPr>
              <a:latin typeface="Faustina"/>
              <a:ea typeface="Faustina"/>
              <a:cs typeface="Faustina"/>
              <a:sym typeface="Faustina"/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Experimentar con diversos algoritmos.</a:t>
            </a:r>
            <a:endParaRPr>
              <a:latin typeface="Faustina"/>
              <a:ea typeface="Faustina"/>
              <a:cs typeface="Faustina"/>
              <a:sym typeface="Faustina"/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Se identifican nuevos problemas con los datos, o con su preparación</a:t>
            </a:r>
            <a:endParaRPr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1591950" y="934973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6163950" y="934975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Preparación</a:t>
            </a:r>
            <a:r>
              <a:rPr lang="en"/>
              <a:t> de los datos</a:t>
            </a:r>
            <a:endParaRPr/>
          </a:p>
        </p:txBody>
      </p:sp>
      <p:cxnSp>
        <p:nvCxnSpPr>
          <p:cNvPr id="177" name="Google Shape;177;p24"/>
          <p:cNvCxnSpPr>
            <a:stCxn id="176" idx="1"/>
            <a:endCxn id="175" idx="3"/>
          </p:cNvCxnSpPr>
          <p:nvPr/>
        </p:nvCxnSpPr>
        <p:spPr>
          <a:xfrm flipH="1">
            <a:off x="2980050" y="1218439"/>
            <a:ext cx="31839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triangle"/>
          </a:ln>
        </p:spPr>
      </p:cxnSp>
      <p:grpSp>
        <p:nvGrpSpPr>
          <p:cNvPr id="178" name="Google Shape;178;p24"/>
          <p:cNvGrpSpPr/>
          <p:nvPr/>
        </p:nvGrpSpPr>
        <p:grpSpPr>
          <a:xfrm>
            <a:off x="1591950" y="2730688"/>
            <a:ext cx="6439150" cy="895800"/>
            <a:chOff x="1591950" y="3416488"/>
            <a:chExt cx="6439150" cy="895800"/>
          </a:xfrm>
        </p:grpSpPr>
        <p:sp>
          <p:nvSpPr>
            <p:cNvPr id="179" name="Google Shape;179;p24"/>
            <p:cNvSpPr/>
            <p:nvPr/>
          </p:nvSpPr>
          <p:spPr>
            <a:xfrm>
              <a:off x="1591950" y="3657125"/>
              <a:ext cx="1388100" cy="566928"/>
            </a:xfrm>
            <a:prstGeom prst="flowChart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Evaluación</a:t>
              </a:r>
              <a:endParaRPr/>
            </a:p>
          </p:txBody>
        </p:sp>
        <p:sp>
          <p:nvSpPr>
            <p:cNvPr id="180" name="Google Shape;180;p24"/>
            <p:cNvSpPr txBox="1"/>
            <p:nvPr/>
          </p:nvSpPr>
          <p:spPr>
            <a:xfrm>
              <a:off x="3255700" y="3416488"/>
              <a:ext cx="47754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26059" lvl="0" marL="36576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Faustina"/>
                <a:buChar char="●"/>
              </a:pPr>
              <a:r>
                <a:rPr lang="en">
                  <a:latin typeface="Faustina"/>
                  <a:ea typeface="Faustina"/>
                  <a:cs typeface="Faustina"/>
                  <a:sym typeface="Faustina"/>
                </a:rPr>
                <a:t>Evaluar el modelo en un contexto más amplio (p.ej., con datos que no se hayan visto antes).</a:t>
              </a:r>
              <a:endParaRPr>
                <a:latin typeface="Faustina"/>
                <a:ea typeface="Faustina"/>
                <a:cs typeface="Faustina"/>
                <a:sym typeface="Faustina"/>
              </a:endParaRPr>
            </a:p>
            <a:p>
              <a:pPr indent="-226059" lvl="0" marL="36576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Faustina"/>
                <a:buChar char="●"/>
              </a:pPr>
              <a:r>
                <a:rPr lang="en">
                  <a:latin typeface="Faustina"/>
                  <a:ea typeface="Faustina"/>
                  <a:cs typeface="Faustina"/>
                  <a:sym typeface="Faustina"/>
                </a:rPr>
                <a:t>Evaluar si cumple los objetivos del proyecto.</a:t>
              </a:r>
              <a:endParaRPr>
                <a:latin typeface="Faustina"/>
                <a:ea typeface="Faustina"/>
                <a:cs typeface="Faustina"/>
                <a:sym typeface="Faustina"/>
              </a:endParaRPr>
            </a:p>
          </p:txBody>
        </p:sp>
      </p:grpSp>
      <p:grpSp>
        <p:nvGrpSpPr>
          <p:cNvPr id="181" name="Google Shape;181;p24"/>
          <p:cNvGrpSpPr/>
          <p:nvPr/>
        </p:nvGrpSpPr>
        <p:grpSpPr>
          <a:xfrm>
            <a:off x="1591950" y="3645100"/>
            <a:ext cx="6639550" cy="895800"/>
            <a:chOff x="1591950" y="3416500"/>
            <a:chExt cx="6639550" cy="895800"/>
          </a:xfrm>
        </p:grpSpPr>
        <p:sp>
          <p:nvSpPr>
            <p:cNvPr id="182" name="Google Shape;182;p24"/>
            <p:cNvSpPr/>
            <p:nvPr/>
          </p:nvSpPr>
          <p:spPr>
            <a:xfrm>
              <a:off x="1591950" y="3657125"/>
              <a:ext cx="1388100" cy="566928"/>
            </a:xfrm>
            <a:prstGeom prst="flowChart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Deployment</a:t>
              </a:r>
              <a:endParaRPr/>
            </a:p>
          </p:txBody>
        </p:sp>
        <p:sp>
          <p:nvSpPr>
            <p:cNvPr id="183" name="Google Shape;183;p24"/>
            <p:cNvSpPr txBox="1"/>
            <p:nvPr/>
          </p:nvSpPr>
          <p:spPr>
            <a:xfrm>
              <a:off x="3255700" y="3416500"/>
              <a:ext cx="49758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26059" lvl="0" marL="36576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Faustina"/>
                <a:buChar char="●"/>
              </a:pPr>
              <a:r>
                <a:rPr lang="en">
                  <a:latin typeface="Faustina"/>
                  <a:ea typeface="Faustina"/>
                  <a:cs typeface="Faustina"/>
                  <a:sym typeface="Faustina"/>
                </a:rPr>
                <a:t>Llevar la solución generada al ambiente del negocio.</a:t>
              </a:r>
              <a:endParaRPr>
                <a:latin typeface="Faustina"/>
                <a:ea typeface="Faustina"/>
                <a:cs typeface="Faustina"/>
                <a:sym typeface="Faustina"/>
              </a:endParaRPr>
            </a:p>
            <a:p>
              <a:pPr indent="-226059" lvl="0" marL="36576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Faustina"/>
                <a:buChar char="●"/>
              </a:pPr>
              <a:r>
                <a:rPr lang="en">
                  <a:latin typeface="Faustina"/>
                  <a:ea typeface="Faustina"/>
                  <a:cs typeface="Faustina"/>
                  <a:sym typeface="Faustina"/>
                </a:rPr>
                <a:t>Planear la integración con soluciones existentes</a:t>
              </a:r>
              <a:endParaRPr>
                <a:latin typeface="Faustina"/>
                <a:ea typeface="Faustina"/>
                <a:cs typeface="Faustina"/>
                <a:sym typeface="Faustina"/>
              </a:endParaRPr>
            </a:p>
            <a:p>
              <a:pPr indent="-226059" lvl="0" marL="36576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Faustina"/>
                <a:buChar char="●"/>
              </a:pPr>
              <a:r>
                <a:rPr lang="en">
                  <a:latin typeface="Faustina"/>
                  <a:ea typeface="Faustina"/>
                  <a:cs typeface="Faustina"/>
                  <a:sym typeface="Faustina"/>
                </a:rPr>
                <a:t>Planear la evaluación periódica del desempeño del modelo.</a:t>
              </a:r>
              <a:endParaRPr>
                <a:latin typeface="Faustina"/>
                <a:ea typeface="Faustina"/>
                <a:cs typeface="Faustina"/>
                <a:sym typeface="Faustin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datos</a:t>
            </a:r>
            <a:endParaRPr/>
          </a:p>
        </p:txBody>
      </p:sp>
      <p:sp>
        <p:nvSpPr>
          <p:cNvPr id="189" name="Google Shape;189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Estructura "tidy" de datos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Tipo de datos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Datos no estructurados.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Consideraciones sobre el armado de datos.</a:t>
            </a:r>
            <a:endParaRPr/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51725"/>
            <a:ext cx="9144003" cy="627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tabla de datos</a:t>
            </a:r>
            <a:endParaRPr/>
          </a:p>
        </p:txBody>
      </p:sp>
      <p:sp>
        <p:nvSpPr>
          <p:cNvPr id="202" name="Google Shape;20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150" y="808368"/>
            <a:ext cx="7049549" cy="35832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/>
          <p:nvPr/>
        </p:nvSpPr>
        <p:spPr>
          <a:xfrm>
            <a:off x="376000" y="815700"/>
            <a:ext cx="1220700" cy="567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Encabezado (header)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376000" y="1846100"/>
            <a:ext cx="1220700" cy="567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README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376000" y="2876500"/>
            <a:ext cx="1220700" cy="5676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 Mono"/>
                <a:ea typeface="Roboto Mono"/>
                <a:cs typeface="Roboto Mono"/>
                <a:sym typeface="Roboto Mono"/>
              </a:rPr>
              <a:t>Preguntar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/>
        </p:nvSpPr>
        <p:spPr>
          <a:xfrm>
            <a:off x="387900" y="732300"/>
            <a:ext cx="8520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38759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austina"/>
              <a:buChar char="●"/>
            </a:pPr>
            <a:r>
              <a:rPr b="1" lang="en" sz="1600">
                <a:latin typeface="Faustina"/>
                <a:ea typeface="Faustina"/>
                <a:cs typeface="Faustina"/>
                <a:sym typeface="Faustina"/>
              </a:rPr>
              <a:t>Unidades</a:t>
            </a:r>
            <a:r>
              <a:rPr lang="en" sz="1600">
                <a:latin typeface="Faustina"/>
                <a:ea typeface="Faustina"/>
                <a:cs typeface="Faustina"/>
                <a:sym typeface="Faustina"/>
              </a:rPr>
              <a:t>. Son los objetos principales de estudio. Por ejemplo, los vuelos en la tabla de recién. También llamadas instancias, ejemplos, entidades, casos, sujetos, registros, etc.</a:t>
            </a:r>
            <a:br>
              <a:rPr lang="en" sz="1600">
                <a:latin typeface="Faustina"/>
                <a:ea typeface="Faustina"/>
                <a:cs typeface="Faustina"/>
                <a:sym typeface="Faustina"/>
              </a:rPr>
            </a:br>
            <a:endParaRPr sz="1600">
              <a:latin typeface="Faustina"/>
              <a:ea typeface="Faustina"/>
              <a:cs typeface="Faustina"/>
              <a:sym typeface="Faustina"/>
            </a:endParaRPr>
          </a:p>
          <a:p>
            <a:pPr indent="-238759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austina"/>
              <a:buChar char="●"/>
            </a:pPr>
            <a:r>
              <a:rPr b="1" lang="en" sz="1600">
                <a:latin typeface="Faustina"/>
                <a:ea typeface="Faustina"/>
                <a:cs typeface="Faustina"/>
                <a:sym typeface="Faustina"/>
              </a:rPr>
              <a:t>Variables</a:t>
            </a:r>
            <a:r>
              <a:rPr lang="en" sz="1600">
                <a:latin typeface="Faustina"/>
                <a:ea typeface="Faustina"/>
                <a:cs typeface="Faustina"/>
                <a:sym typeface="Faustina"/>
              </a:rPr>
              <a:t>. Son propiedades, cualidades o cantidades de las unidades que se pueden medir.</a:t>
            </a:r>
            <a:br>
              <a:rPr lang="en" sz="1600">
                <a:latin typeface="Faustina"/>
                <a:ea typeface="Faustina"/>
                <a:cs typeface="Faustina"/>
                <a:sym typeface="Faustina"/>
              </a:rPr>
            </a:br>
            <a:endParaRPr sz="1600">
              <a:latin typeface="Faustina"/>
              <a:ea typeface="Faustina"/>
              <a:cs typeface="Faustina"/>
              <a:sym typeface="Faustina"/>
            </a:endParaRPr>
          </a:p>
          <a:p>
            <a:pPr indent="-238759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austina"/>
              <a:buChar char="●"/>
            </a:pPr>
            <a:r>
              <a:rPr b="1" lang="en" sz="1600">
                <a:latin typeface="Faustina"/>
                <a:ea typeface="Faustina"/>
                <a:cs typeface="Faustina"/>
                <a:sym typeface="Faustina"/>
              </a:rPr>
              <a:t>Valores</a:t>
            </a:r>
            <a:r>
              <a:rPr lang="en" sz="1600">
                <a:latin typeface="Faustina"/>
                <a:ea typeface="Faustina"/>
                <a:cs typeface="Faustina"/>
                <a:sym typeface="Faustina"/>
              </a:rPr>
              <a:t>. Son los estados de las variables una vez medida.</a:t>
            </a:r>
            <a:br>
              <a:rPr lang="en" sz="1600">
                <a:latin typeface="Faustina"/>
                <a:ea typeface="Faustina"/>
                <a:cs typeface="Faustina"/>
                <a:sym typeface="Faustina"/>
              </a:rPr>
            </a:br>
            <a:endParaRPr sz="1600">
              <a:latin typeface="Faustina"/>
              <a:ea typeface="Faustina"/>
              <a:cs typeface="Faustina"/>
              <a:sym typeface="Faustina"/>
            </a:endParaRPr>
          </a:p>
          <a:p>
            <a:pPr indent="-238759" lvl="0" marL="36576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Faustina"/>
              <a:buChar char="●"/>
            </a:pPr>
            <a:r>
              <a:rPr b="1" lang="en" sz="1600">
                <a:latin typeface="Faustina"/>
                <a:ea typeface="Faustina"/>
                <a:cs typeface="Faustina"/>
                <a:sym typeface="Faustina"/>
              </a:rPr>
              <a:t>Observaciones</a:t>
            </a:r>
            <a:r>
              <a:rPr lang="en" sz="1600">
                <a:latin typeface="Faustina"/>
                <a:ea typeface="Faustina"/>
                <a:cs typeface="Faustina"/>
                <a:sym typeface="Faustina"/>
              </a:rPr>
              <a:t>. Es el conjunto de valores medidos en condiciones similares. En general, hechas </a:t>
            </a:r>
            <a:r>
              <a:rPr lang="en" sz="1600">
                <a:latin typeface="Faustina"/>
                <a:ea typeface="Faustina"/>
                <a:cs typeface="Faustina"/>
                <a:sym typeface="Faustina"/>
              </a:rPr>
              <a:t>al</a:t>
            </a:r>
            <a:r>
              <a:rPr lang="en" sz="1600">
                <a:latin typeface="Faustina"/>
                <a:ea typeface="Faustina"/>
                <a:cs typeface="Faustina"/>
                <a:sym typeface="Faustina"/>
              </a:rPr>
              <a:t> mismo tiempo y para el mismo objeto. P.ej.: el alto y ancho del tronco de un árbol.</a:t>
            </a:r>
            <a:endParaRPr sz="1600"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Algunos nombres</a:t>
            </a:r>
            <a:endParaRPr/>
          </a:p>
        </p:txBody>
      </p:sp>
      <p:sp>
        <p:nvSpPr>
          <p:cNvPr id="213" name="Google Shape;2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tabla de datos</a:t>
            </a:r>
            <a:endParaRPr/>
          </a:p>
        </p:txBody>
      </p:sp>
      <p:sp>
        <p:nvSpPr>
          <p:cNvPr id="219" name="Google Shape;21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150" y="808368"/>
            <a:ext cx="7049549" cy="3583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9"/>
          <p:cNvGrpSpPr/>
          <p:nvPr/>
        </p:nvGrpSpPr>
        <p:grpSpPr>
          <a:xfrm>
            <a:off x="376000" y="815700"/>
            <a:ext cx="3821175" cy="3585050"/>
            <a:chOff x="376000" y="815700"/>
            <a:chExt cx="3821175" cy="3585050"/>
          </a:xfrm>
        </p:grpSpPr>
        <p:sp>
          <p:nvSpPr>
            <p:cNvPr id="222" name="Google Shape;222;p29"/>
            <p:cNvSpPr/>
            <p:nvPr/>
          </p:nvSpPr>
          <p:spPr>
            <a:xfrm>
              <a:off x="376000" y="815700"/>
              <a:ext cx="1220700" cy="5676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 Mono"/>
                  <a:ea typeface="Roboto Mono"/>
                  <a:cs typeface="Roboto Mono"/>
                  <a:sym typeface="Roboto Mono"/>
                </a:rPr>
                <a:t>Variable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3790375" y="824450"/>
              <a:ext cx="406800" cy="3576300"/>
            </a:xfrm>
            <a:prstGeom prst="roundRect">
              <a:avLst>
                <a:gd fmla="val 16667" name="adj"/>
              </a:avLst>
            </a:prstGeom>
            <a:solidFill>
              <a:srgbClr val="B6D7A8">
                <a:alpha val="5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9"/>
          <p:cNvGrpSpPr/>
          <p:nvPr/>
        </p:nvGrpSpPr>
        <p:grpSpPr>
          <a:xfrm>
            <a:off x="376000" y="1846100"/>
            <a:ext cx="5215325" cy="937885"/>
            <a:chOff x="376000" y="1846100"/>
            <a:chExt cx="5215325" cy="937885"/>
          </a:xfrm>
        </p:grpSpPr>
        <p:sp>
          <p:nvSpPr>
            <p:cNvPr id="225" name="Google Shape;225;p29"/>
            <p:cNvSpPr/>
            <p:nvPr/>
          </p:nvSpPr>
          <p:spPr>
            <a:xfrm>
              <a:off x="376000" y="1846100"/>
              <a:ext cx="1220700" cy="5676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 Mono"/>
                  <a:ea typeface="Roboto Mono"/>
                  <a:cs typeface="Roboto Mono"/>
                  <a:sym typeface="Roboto Mono"/>
                </a:rPr>
                <a:t>Valor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26" name="Google Shape;226;p29"/>
            <p:cNvSpPr/>
            <p:nvPr/>
          </p:nvSpPr>
          <p:spPr>
            <a:xfrm>
              <a:off x="5184525" y="2633985"/>
              <a:ext cx="406800" cy="150000"/>
            </a:xfrm>
            <a:prstGeom prst="roundRect">
              <a:avLst>
                <a:gd fmla="val 16667" name="adj"/>
              </a:avLst>
            </a:prstGeom>
            <a:solidFill>
              <a:srgbClr val="EA9999">
                <a:alpha val="5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9"/>
          <p:cNvGrpSpPr/>
          <p:nvPr/>
        </p:nvGrpSpPr>
        <p:grpSpPr>
          <a:xfrm>
            <a:off x="376000" y="2876500"/>
            <a:ext cx="8456450" cy="567600"/>
            <a:chOff x="376000" y="2876500"/>
            <a:chExt cx="8456450" cy="567600"/>
          </a:xfrm>
        </p:grpSpPr>
        <p:sp>
          <p:nvSpPr>
            <p:cNvPr id="228" name="Google Shape;228;p29"/>
            <p:cNvSpPr/>
            <p:nvPr/>
          </p:nvSpPr>
          <p:spPr>
            <a:xfrm>
              <a:off x="376000" y="2876500"/>
              <a:ext cx="1220700" cy="567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 Mono"/>
                  <a:ea typeface="Roboto Mono"/>
                  <a:cs typeface="Roboto Mono"/>
                  <a:sym typeface="Roboto Mono"/>
                </a:rPr>
                <a:t>Observación / DataPoint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1863150" y="3214632"/>
              <a:ext cx="6969300" cy="150000"/>
            </a:xfrm>
            <a:prstGeom prst="roundRect">
              <a:avLst>
                <a:gd fmla="val 16667" name="adj"/>
              </a:avLst>
            </a:prstGeom>
            <a:solidFill>
              <a:srgbClr val="F6B26B">
                <a:alpha val="5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265500" y="852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Formato .csv</a:t>
            </a:r>
            <a:endParaRPr/>
          </a:p>
        </p:txBody>
      </p:sp>
      <p:sp>
        <p:nvSpPr>
          <p:cNvPr id="235" name="Google Shape;235;p30"/>
          <p:cNvSpPr txBox="1"/>
          <p:nvPr>
            <p:ph idx="1" type="subTitle"/>
          </p:nvPr>
        </p:nvSpPr>
        <p:spPr>
          <a:xfrm>
            <a:off x="265500" y="2422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99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55"/>
              <a:buFont typeface="Faustina"/>
              <a:buChar char="●"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C</a:t>
            </a: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omma-separated-values</a:t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  <a:p>
            <a:pPr indent="-320992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55"/>
              <a:buFont typeface="Faustina"/>
              <a:buChar char="●"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Son archivos de texto, donde las columnas están separadas por una coma.</a:t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  <a:p>
            <a:pPr indent="-320992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55"/>
              <a:buFont typeface="Faustina"/>
              <a:buChar char="●"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Formato estándar para transmitir datos ordenados.</a:t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605"/>
              <a:buNone/>
            </a:pPr>
            <a:r>
              <a:t/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54354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datos</a:t>
            </a:r>
            <a:endParaRPr/>
          </a:p>
        </p:txBody>
      </p:sp>
      <p:sp>
        <p:nvSpPr>
          <p:cNvPr id="243" name="Google Shape;2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150" y="808368"/>
            <a:ext cx="7049549" cy="35832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31"/>
          <p:cNvGrpSpPr/>
          <p:nvPr/>
        </p:nvGrpSpPr>
        <p:grpSpPr>
          <a:xfrm>
            <a:off x="376000" y="815571"/>
            <a:ext cx="8499279" cy="3544200"/>
            <a:chOff x="376000" y="815571"/>
            <a:chExt cx="8499279" cy="3544200"/>
          </a:xfrm>
        </p:grpSpPr>
        <p:sp>
          <p:nvSpPr>
            <p:cNvPr id="246" name="Google Shape;246;p31"/>
            <p:cNvSpPr/>
            <p:nvPr/>
          </p:nvSpPr>
          <p:spPr>
            <a:xfrm>
              <a:off x="376000" y="2876500"/>
              <a:ext cx="1220700" cy="567600"/>
            </a:xfrm>
            <a:prstGeom prst="roundRect">
              <a:avLst>
                <a:gd fmla="val 16667" name="adj"/>
              </a:avLst>
            </a:prstGeom>
            <a:solidFill>
              <a:srgbClr val="F9CB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 Mono"/>
                  <a:ea typeface="Roboto Mono"/>
                  <a:cs typeface="Roboto Mono"/>
                  <a:sym typeface="Roboto Mono"/>
                </a:rPr>
                <a:t>Tiempos (date / datetime)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8190979" y="815571"/>
              <a:ext cx="684300" cy="3544200"/>
            </a:xfrm>
            <a:prstGeom prst="roundRect">
              <a:avLst>
                <a:gd fmla="val 16667" name="adj"/>
              </a:avLst>
            </a:prstGeom>
            <a:solidFill>
              <a:srgbClr val="F6B26B">
                <a:alpha val="5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31"/>
          <p:cNvGrpSpPr/>
          <p:nvPr/>
        </p:nvGrpSpPr>
        <p:grpSpPr>
          <a:xfrm>
            <a:off x="376000" y="783600"/>
            <a:ext cx="7772150" cy="3604575"/>
            <a:chOff x="376000" y="783600"/>
            <a:chExt cx="7772150" cy="3604575"/>
          </a:xfrm>
        </p:grpSpPr>
        <p:sp>
          <p:nvSpPr>
            <p:cNvPr id="249" name="Google Shape;249;p31"/>
            <p:cNvSpPr/>
            <p:nvPr/>
          </p:nvSpPr>
          <p:spPr>
            <a:xfrm>
              <a:off x="376000" y="890650"/>
              <a:ext cx="1220700" cy="5676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 Mono"/>
                  <a:ea typeface="Roboto Mono"/>
                  <a:cs typeface="Roboto Mono"/>
                  <a:sym typeface="Roboto Mono"/>
                </a:rPr>
                <a:t>Enteros</a:t>
              </a:r>
              <a:br>
                <a:rPr lang="en" sz="1200">
                  <a:latin typeface="Roboto Mono"/>
                  <a:ea typeface="Roboto Mono"/>
                  <a:cs typeface="Roboto Mono"/>
                  <a:sym typeface="Roboto Mono"/>
                </a:rPr>
              </a:br>
              <a:r>
                <a:rPr lang="en" sz="1200">
                  <a:latin typeface="Roboto Mono"/>
                  <a:ea typeface="Roboto Mono"/>
                  <a:cs typeface="Roboto Mono"/>
                  <a:sym typeface="Roboto Mono"/>
                </a:rPr>
                <a:t>(int)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2034400" y="811875"/>
              <a:ext cx="728100" cy="3576300"/>
            </a:xfrm>
            <a:prstGeom prst="roundRect">
              <a:avLst>
                <a:gd fmla="val 16667" name="adj"/>
              </a:avLst>
            </a:prstGeom>
            <a:solidFill>
              <a:srgbClr val="B6D7A8">
                <a:alpha val="3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7272750" y="783600"/>
              <a:ext cx="875400" cy="3576300"/>
            </a:xfrm>
            <a:prstGeom prst="roundRect">
              <a:avLst>
                <a:gd fmla="val 16667" name="adj"/>
              </a:avLst>
            </a:prstGeom>
            <a:solidFill>
              <a:srgbClr val="B6D7A8">
                <a:alpha val="3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31"/>
          <p:cNvGrpSpPr/>
          <p:nvPr/>
        </p:nvGrpSpPr>
        <p:grpSpPr>
          <a:xfrm>
            <a:off x="204750" y="783600"/>
            <a:ext cx="5386575" cy="3608275"/>
            <a:chOff x="204750" y="783600"/>
            <a:chExt cx="5386575" cy="3608275"/>
          </a:xfrm>
        </p:grpSpPr>
        <p:sp>
          <p:nvSpPr>
            <p:cNvPr id="253" name="Google Shape;253;p31"/>
            <p:cNvSpPr/>
            <p:nvPr/>
          </p:nvSpPr>
          <p:spPr>
            <a:xfrm>
              <a:off x="204750" y="1777400"/>
              <a:ext cx="1658400" cy="722100"/>
            </a:xfrm>
            <a:prstGeom prst="roundRect">
              <a:avLst>
                <a:gd fmla="val 16667" name="adj"/>
              </a:avLst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 Mono"/>
                  <a:ea typeface="Roboto Mono"/>
                  <a:cs typeface="Roboto Mono"/>
                  <a:sym typeface="Roboto Mono"/>
                </a:rPr>
                <a:t>Números de punto flotante</a:t>
              </a:r>
              <a:br>
                <a:rPr lang="en" sz="1100">
                  <a:latin typeface="Roboto Mono"/>
                  <a:ea typeface="Roboto Mono"/>
                  <a:cs typeface="Roboto Mono"/>
                  <a:sym typeface="Roboto Mono"/>
                </a:rPr>
              </a:br>
              <a:r>
                <a:rPr lang="en" sz="1100">
                  <a:latin typeface="Roboto Mono"/>
                  <a:ea typeface="Roboto Mono"/>
                  <a:cs typeface="Roboto Mono"/>
                  <a:sym typeface="Roboto Mono"/>
                </a:rPr>
                <a:t>(float)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5184525" y="815575"/>
              <a:ext cx="406800" cy="3576300"/>
            </a:xfrm>
            <a:prstGeom prst="roundRect">
              <a:avLst>
                <a:gd fmla="val 16667" name="adj"/>
              </a:avLst>
            </a:prstGeom>
            <a:solidFill>
              <a:srgbClr val="EA9999">
                <a:alpha val="5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2762500" y="815575"/>
              <a:ext cx="503100" cy="3576300"/>
            </a:xfrm>
            <a:prstGeom prst="roundRect">
              <a:avLst>
                <a:gd fmla="val 16667" name="adj"/>
              </a:avLst>
            </a:prstGeom>
            <a:solidFill>
              <a:srgbClr val="EA9999">
                <a:alpha val="5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3807636" y="783600"/>
              <a:ext cx="970800" cy="3576300"/>
            </a:xfrm>
            <a:prstGeom prst="roundRect">
              <a:avLst>
                <a:gd fmla="val 16667" name="adj"/>
              </a:avLst>
            </a:prstGeom>
            <a:solidFill>
              <a:srgbClr val="EA9999">
                <a:alpha val="5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31"/>
          <p:cNvGrpSpPr/>
          <p:nvPr/>
        </p:nvGrpSpPr>
        <p:grpSpPr>
          <a:xfrm>
            <a:off x="376000" y="815700"/>
            <a:ext cx="6551450" cy="3544200"/>
            <a:chOff x="376000" y="815700"/>
            <a:chExt cx="6551450" cy="3544200"/>
          </a:xfrm>
        </p:grpSpPr>
        <p:sp>
          <p:nvSpPr>
            <p:cNvPr id="258" name="Google Shape;258;p31"/>
            <p:cNvSpPr/>
            <p:nvPr/>
          </p:nvSpPr>
          <p:spPr>
            <a:xfrm>
              <a:off x="376000" y="3735500"/>
              <a:ext cx="1220700" cy="567600"/>
            </a:xfrm>
            <a:prstGeom prst="roundRect">
              <a:avLst>
                <a:gd fmla="val 16667" name="adj"/>
              </a:avLst>
            </a:prstGeom>
            <a:solidFill>
              <a:srgbClr val="D0E0E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 Mono"/>
                  <a:ea typeface="Roboto Mono"/>
                  <a:cs typeface="Roboto Mono"/>
                  <a:sym typeface="Roboto Mono"/>
                </a:rPr>
                <a:t>Cadenas de cara</a:t>
              </a:r>
              <a:r>
                <a:rPr lang="en" sz="1100">
                  <a:latin typeface="Roboto Mono"/>
                  <a:ea typeface="Roboto Mono"/>
                  <a:cs typeface="Roboto Mono"/>
                  <a:sym typeface="Roboto Mono"/>
                </a:rPr>
                <a:t>c</a:t>
              </a:r>
              <a:r>
                <a:rPr lang="en" sz="1100">
                  <a:latin typeface="Roboto Mono"/>
                  <a:ea typeface="Roboto Mono"/>
                  <a:cs typeface="Roboto Mono"/>
                  <a:sym typeface="Roboto Mono"/>
                </a:rPr>
                <a:t>teres (string)</a:t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6052050" y="815700"/>
              <a:ext cx="875400" cy="3544200"/>
            </a:xfrm>
            <a:prstGeom prst="roundRect">
              <a:avLst>
                <a:gd fmla="val 16667" name="adj"/>
              </a:avLst>
            </a:prstGeom>
            <a:solidFill>
              <a:srgbClr val="D0E0E3">
                <a:alpha val="4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categóricas</a:t>
            </a:r>
            <a:endParaRPr/>
          </a:p>
        </p:txBody>
      </p:sp>
      <p:sp>
        <p:nvSpPr>
          <p:cNvPr id="265" name="Google Shape;26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3164100" y="815699"/>
            <a:ext cx="2815800" cy="9189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Todos los tipos pueden funcionar como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variables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categóricas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514500" y="1937300"/>
            <a:ext cx="811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Dividen al dataset en grupos, con un número significativo de miembros en cada grupo.</a:t>
            </a:r>
            <a:endParaRPr sz="1600">
              <a:solidFill>
                <a:schemeClr val="dk1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grpSp>
        <p:nvGrpSpPr>
          <p:cNvPr id="268" name="Google Shape;268;p32"/>
          <p:cNvGrpSpPr/>
          <p:nvPr/>
        </p:nvGrpSpPr>
        <p:grpSpPr>
          <a:xfrm>
            <a:off x="971700" y="2417038"/>
            <a:ext cx="6473725" cy="2130575"/>
            <a:chOff x="971700" y="2417038"/>
            <a:chExt cx="6473725" cy="2130575"/>
          </a:xfrm>
        </p:grpSpPr>
        <p:sp>
          <p:nvSpPr>
            <p:cNvPr id="269" name="Google Shape;269;p32"/>
            <p:cNvSpPr txBox="1"/>
            <p:nvPr/>
          </p:nvSpPr>
          <p:spPr>
            <a:xfrm>
              <a:off x="971700" y="2851275"/>
              <a:ext cx="39402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dk1"/>
                  </a:solidFill>
                  <a:latin typeface="Faustina"/>
                  <a:ea typeface="Faustina"/>
                  <a:cs typeface="Faustina"/>
                  <a:sym typeface="Faustina"/>
                </a:rPr>
                <a:t>¿Cómo venimos con esto?</a:t>
              </a:r>
              <a:br>
                <a:rPr lang="en" sz="1600">
                  <a:solidFill>
                    <a:schemeClr val="dk1"/>
                  </a:solidFill>
                  <a:latin typeface="Faustina"/>
                  <a:ea typeface="Faustina"/>
                  <a:cs typeface="Faustina"/>
                  <a:sym typeface="Faustina"/>
                </a:rPr>
              </a:br>
              <a:br>
                <a:rPr lang="en" sz="1600">
                  <a:solidFill>
                    <a:schemeClr val="dk1"/>
                  </a:solidFill>
                  <a:latin typeface="Faustina"/>
                  <a:ea typeface="Faustina"/>
                  <a:cs typeface="Faustina"/>
                  <a:sym typeface="Faustina"/>
                </a:rPr>
              </a:br>
              <a:r>
                <a:rPr lang="en" sz="1600" u="sng">
                  <a:solidFill>
                    <a:schemeClr val="hlink"/>
                  </a:solidFill>
                  <a:latin typeface="Faustina"/>
                  <a:ea typeface="Faustina"/>
                  <a:cs typeface="Faustina"/>
                  <a:sym typeface="Faustina"/>
                  <a:hlinkClick r:id="rId3"/>
                </a:rPr>
                <a:t>https://www.menti.com/alzt591v9o6t</a:t>
              </a:r>
              <a:endParaRPr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pic>
          <p:nvPicPr>
            <p:cNvPr id="270" name="Google Shape;270;p32"/>
            <p:cNvPicPr preferRelativeResize="0"/>
            <p:nvPr/>
          </p:nvPicPr>
          <p:blipFill rotWithShape="1">
            <a:blip r:embed="rId4">
              <a:alphaModFix/>
            </a:blip>
            <a:srcRect b="5766" l="0" r="0" t="5241"/>
            <a:stretch/>
          </p:blipFill>
          <p:spPr>
            <a:xfrm>
              <a:off x="5051325" y="2417038"/>
              <a:ext cx="2394100" cy="21305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no estructurados</a:t>
            </a:r>
            <a:endParaRPr/>
          </a:p>
        </p:txBody>
      </p:sp>
      <p:sp>
        <p:nvSpPr>
          <p:cNvPr id="276" name="Google Shape;27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00" y="689200"/>
            <a:ext cx="8169805" cy="3821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2 - Ciencia de Datos </a:t>
            </a:r>
            <a:endParaRPr/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Semana 2. Introducción a la Ciencia de Datos</a:t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idx="1" type="body"/>
          </p:nvPr>
        </p:nvSpPr>
        <p:spPr>
          <a:xfrm>
            <a:off x="311700" y="1152475"/>
            <a:ext cx="8520600" cy="29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A diferencia de otras ciencias (física, geología, química, …), el objeto de estudio no viene dado por la Naturaleza. Es un producto humano.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6666"/>
                </a:solidFill>
              </a:rPr>
              <a:t>Como tal, los dataset son resultados de procesos y decisiones. Hay algo de abstracción, para arrancar, como mínimo.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66666"/>
                </a:solidFill>
              </a:rPr>
              <a:t>En esas decisiones, se eligen los atributos, etc. (p.ej. para los cumpleaños elegimos poner el día, mes y año, pero no la hora).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666666"/>
                </a:solidFill>
              </a:rPr>
              <a:t>En general, puede pasar que uno no tiene acceso a las personas u organizaciones que lo armaron, pero es importante tener conciencia de que se trata de un proceso humano.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sp>
        <p:nvSpPr>
          <p:cNvPr id="283" name="Google Shape;28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Armado del dataset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265500" y="471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Práctica</a:t>
            </a:r>
            <a:endParaRPr/>
          </a:p>
        </p:txBody>
      </p:sp>
      <p:sp>
        <p:nvSpPr>
          <p:cNvPr id="290" name="Google Shape;290;p35"/>
          <p:cNvSpPr txBox="1"/>
          <p:nvPr>
            <p:ph idx="1" type="subTitle"/>
          </p:nvPr>
        </p:nvSpPr>
        <p:spPr>
          <a:xfrm>
            <a:off x="265500" y="2041075"/>
            <a:ext cx="4045200" cy="19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En este módulo:</a:t>
            </a:r>
            <a:br>
              <a:rPr lang="en" sz="1455">
                <a:latin typeface="Faustina"/>
                <a:ea typeface="Faustina"/>
                <a:cs typeface="Faustina"/>
                <a:sym typeface="Faustina"/>
              </a:rPr>
            </a:br>
            <a:endParaRPr sz="1455">
              <a:latin typeface="Faustina"/>
              <a:ea typeface="Faustina"/>
              <a:cs typeface="Faustina"/>
              <a:sym typeface="Faustina"/>
            </a:endParaRPr>
          </a:p>
          <a:p>
            <a:pPr indent="-32099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55"/>
              <a:buFont typeface="Faustina"/>
              <a:buChar char="●"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Vemos los pasos del proceso CRISP-DM en notebooks.</a:t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  <a:p>
            <a:pPr indent="-320992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55"/>
              <a:buFont typeface="Faustina"/>
              <a:buChar char="●"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Presentamos algunos conceptos de Machine Learning para el módulo 3.</a:t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  <a:p>
            <a:pPr indent="-320992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455"/>
              <a:buFont typeface="Faustina"/>
              <a:buChar char="●"/>
            </a:pPr>
            <a:r>
              <a:rPr lang="en" sz="1455">
                <a:latin typeface="Faustina"/>
                <a:ea typeface="Faustina"/>
                <a:cs typeface="Faustina"/>
                <a:sym typeface="Faustina"/>
              </a:rPr>
              <a:t>Ganamos experiencia en el tratamiento y análisis de datos de manera hands-on</a:t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455"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291" name="Google Shape;29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54354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701600" y="834050"/>
            <a:ext cx="513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Qué</a:t>
            </a:r>
            <a:br>
              <a:rPr lang="en"/>
            </a:br>
            <a: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"Un conjunto de principios, definiciones de problemas, algoritmos, y procesos para extraer </a:t>
            </a:r>
            <a:r>
              <a:rPr b="1"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patrones no obvios</a:t>
            </a:r>
            <a: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 y </a:t>
            </a:r>
            <a:r>
              <a:rPr b="1"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útiles</a:t>
            </a:r>
            <a: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 a partir de grandes conjuntos de datos.”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/>
              <a:t>Para q</a:t>
            </a:r>
            <a:r>
              <a:rPr lang="en"/>
              <a:t>ué</a:t>
            </a:r>
            <a:br>
              <a:rPr lang="en"/>
            </a:br>
            <a: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“Mejorar la toma de decisiones basándose en los conocimientos extraídos de (grandes) conjuntos de datos.”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la ciencia de datos?</a:t>
            </a:r>
            <a:endParaRPr/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75" y="887852"/>
            <a:ext cx="2556764" cy="352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701700" y="1729800"/>
            <a:ext cx="5130600" cy="16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"Data Science is the art of turning data into actions."</a:t>
            </a:r>
            <a:b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</a:br>
            <a:b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</a:br>
            <a: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“La Ciencia de Datos es el arte de convertir a los datos en acciones”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la ciencia de datos?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63" y="758875"/>
            <a:ext cx="2472126" cy="362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1267350" y="1729800"/>
            <a:ext cx="6609300" cy="24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44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ES UNA</a:t>
            </a:r>
            <a:br>
              <a:rPr lang="en" sz="16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</a:br>
            <a:r>
              <a:rPr lang="en" sz="10000">
                <a:solidFill>
                  <a:schemeClr val="dk1"/>
                </a:solidFill>
                <a:latin typeface="Faustina"/>
                <a:ea typeface="Faustina"/>
                <a:cs typeface="Faustina"/>
                <a:sym typeface="Faustina"/>
              </a:rPr>
              <a:t>PRÁCTICA</a:t>
            </a:r>
            <a:endParaRPr sz="10000">
              <a:solidFill>
                <a:schemeClr val="dk1"/>
              </a:solidFill>
            </a:endParaRPr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la ciencia de datos?</a:t>
            </a:r>
            <a:endParaRPr/>
          </a:p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ahora?</a:t>
            </a:r>
            <a:endParaRPr/>
          </a:p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839204" cy="380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necesita unx científicx de datos?</a:t>
            </a:r>
            <a:endParaRPr/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00" y="689166"/>
            <a:ext cx="8167660" cy="390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402" y="870444"/>
            <a:ext cx="6183424" cy="354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proceso de ciencia de datos</a:t>
            </a:r>
            <a:endParaRPr/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2764196" y="1211175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Comprensión del problema</a:t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4991696" y="1211177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Comprensión de</a:t>
            </a:r>
            <a:r>
              <a:rPr lang="en"/>
              <a:t> </a:t>
            </a:r>
            <a:r>
              <a:rPr lang="en"/>
              <a:t>los datos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5932550" y="2038979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Preparación de los datos</a:t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5932550" y="3114263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Modelado</a:t>
            </a: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3877954" y="3681191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Evaluación</a:t>
            </a: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1823325" y="2576550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Despliegue</a:t>
            </a: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4152325" y="2213125"/>
            <a:ext cx="839325" cy="903900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</a:t>
            </a:r>
            <a:endParaRPr/>
          </a:p>
        </p:txBody>
      </p:sp>
      <p:cxnSp>
        <p:nvCxnSpPr>
          <p:cNvPr id="141" name="Google Shape;141;p22"/>
          <p:cNvCxnSpPr>
            <a:stCxn id="134" idx="2"/>
            <a:endCxn id="138" idx="0"/>
          </p:cNvCxnSpPr>
          <p:nvPr/>
        </p:nvCxnSpPr>
        <p:spPr>
          <a:xfrm flipH="1" rot="-5400000">
            <a:off x="3063596" y="2172753"/>
            <a:ext cx="1903200" cy="1113900"/>
          </a:xfrm>
          <a:prstGeom prst="curvedConnector3">
            <a:avLst>
              <a:gd fmla="val 77320" name="adj1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" name="Google Shape;142;p22"/>
          <p:cNvCxnSpPr>
            <a:stCxn id="138" idx="3"/>
            <a:endCxn id="137" idx="2"/>
          </p:cNvCxnSpPr>
          <p:nvPr/>
        </p:nvCxnSpPr>
        <p:spPr>
          <a:xfrm flipH="1" rot="10800000">
            <a:off x="5266054" y="3681155"/>
            <a:ext cx="1360500" cy="283500"/>
          </a:xfrm>
          <a:prstGeom prst="curvedConnector2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3" name="Google Shape;143;p22"/>
          <p:cNvCxnSpPr>
            <a:stCxn id="137" idx="0"/>
            <a:endCxn id="136" idx="2"/>
          </p:cNvCxnSpPr>
          <p:nvPr/>
        </p:nvCxnSpPr>
        <p:spPr>
          <a:xfrm rot="-5400000">
            <a:off x="6372650" y="2859713"/>
            <a:ext cx="508500" cy="600"/>
          </a:xfrm>
          <a:prstGeom prst="curvedConnector3">
            <a:avLst>
              <a:gd fmla="val 49986" name="adj1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4" name="Google Shape;144;p22"/>
          <p:cNvCxnSpPr>
            <a:stCxn id="136" idx="0"/>
            <a:endCxn id="135" idx="3"/>
          </p:cNvCxnSpPr>
          <p:nvPr/>
        </p:nvCxnSpPr>
        <p:spPr>
          <a:xfrm flipH="1" rot="5400000">
            <a:off x="6231050" y="1643429"/>
            <a:ext cx="544200" cy="246900"/>
          </a:xfrm>
          <a:prstGeom prst="curvedConnector2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5" name="Google Shape;145;p22"/>
          <p:cNvCxnSpPr>
            <a:stCxn id="135" idx="1"/>
            <a:endCxn id="134" idx="3"/>
          </p:cNvCxnSpPr>
          <p:nvPr/>
        </p:nvCxnSpPr>
        <p:spPr>
          <a:xfrm flipH="1">
            <a:off x="4152296" y="1494641"/>
            <a:ext cx="8394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6" name="Google Shape;146;p22"/>
          <p:cNvCxnSpPr>
            <a:stCxn id="139" idx="2"/>
            <a:endCxn id="138" idx="1"/>
          </p:cNvCxnSpPr>
          <p:nvPr/>
        </p:nvCxnSpPr>
        <p:spPr>
          <a:xfrm flipH="1" rot="-5400000">
            <a:off x="2787075" y="2873778"/>
            <a:ext cx="821100" cy="1360500"/>
          </a:xfrm>
          <a:prstGeom prst="curvedConnector2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147" name="Google Shape;147;p22"/>
          <p:cNvGrpSpPr/>
          <p:nvPr/>
        </p:nvGrpSpPr>
        <p:grpSpPr>
          <a:xfrm>
            <a:off x="1086925" y="2571650"/>
            <a:ext cx="7069500" cy="119100"/>
            <a:chOff x="1086925" y="2571650"/>
            <a:chExt cx="7069500" cy="119100"/>
          </a:xfrm>
        </p:grpSpPr>
        <p:sp>
          <p:nvSpPr>
            <p:cNvPr id="148" name="Google Shape;148;p22"/>
            <p:cNvSpPr/>
            <p:nvPr/>
          </p:nvSpPr>
          <p:spPr>
            <a:xfrm>
              <a:off x="1086925" y="2571650"/>
              <a:ext cx="129000" cy="118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8027425" y="2571650"/>
              <a:ext cx="129000" cy="1185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0" name="Google Shape;150;p22"/>
            <p:cNvCxnSpPr>
              <a:stCxn id="148" idx="0"/>
              <a:endCxn id="149" idx="0"/>
            </p:cNvCxnSpPr>
            <p:nvPr/>
          </p:nvCxnSpPr>
          <p:spPr>
            <a:xfrm flipH="1" rot="-5400000">
              <a:off x="4621375" y="-898300"/>
              <a:ext cx="600" cy="6940500"/>
            </a:xfrm>
            <a:prstGeom prst="curvedConnector3">
              <a:avLst>
                <a:gd fmla="val -290516667" name="adj1"/>
              </a:avLst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1" name="Google Shape;151;p22"/>
            <p:cNvCxnSpPr>
              <a:stCxn id="148" idx="2"/>
              <a:endCxn id="149" idx="2"/>
            </p:cNvCxnSpPr>
            <p:nvPr/>
          </p:nvCxnSpPr>
          <p:spPr>
            <a:xfrm flipH="1" rot="-5400000">
              <a:off x="4621375" y="-779800"/>
              <a:ext cx="600" cy="6940500"/>
            </a:xfrm>
            <a:prstGeom prst="curvedConnector3">
              <a:avLst>
                <a:gd fmla="val 292320833" name="adj1"/>
              </a:avLst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152" name="Google Shape;152;p22"/>
          <p:cNvSpPr txBox="1"/>
          <p:nvPr/>
        </p:nvSpPr>
        <p:spPr>
          <a:xfrm>
            <a:off x="6568650" y="699300"/>
            <a:ext cx="245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CRISP-DM: Cross-Industry Standard Process for Data Mining (2006)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proceso de ciencia de datos</a:t>
            </a:r>
            <a:endParaRPr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335400" y="1613700"/>
            <a:ext cx="3901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Precisar la pregunta de interés.</a:t>
            </a:r>
            <a:endParaRPr>
              <a:latin typeface="Faustina"/>
              <a:ea typeface="Faustina"/>
              <a:cs typeface="Faustina"/>
              <a:sym typeface="Faustina"/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Definir los objetivos del proyecto.</a:t>
            </a:r>
            <a:endParaRPr>
              <a:latin typeface="Faustina"/>
              <a:ea typeface="Faustina"/>
              <a:cs typeface="Faustina"/>
              <a:sym typeface="Faustina"/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Se toman en cuenta las necesidades del negocio.</a:t>
            </a:r>
            <a:endParaRPr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4905750" y="1613700"/>
            <a:ext cx="3904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Identificar si los datos necesarios para el proyecto están disponibles.</a:t>
            </a:r>
            <a:endParaRPr>
              <a:latin typeface="Faustina"/>
              <a:ea typeface="Faustina"/>
              <a:cs typeface="Faustina"/>
              <a:sym typeface="Faustina"/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Se consideran asuntos de ética y privacidad</a:t>
            </a:r>
            <a:endParaRPr>
              <a:latin typeface="Faustina"/>
              <a:ea typeface="Faustina"/>
              <a:cs typeface="Faustina"/>
              <a:sym typeface="Faustina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1591950" y="934973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Comprensión del problema</a:t>
            </a:r>
            <a:endParaRPr/>
          </a:p>
        </p:txBody>
      </p:sp>
      <p:sp>
        <p:nvSpPr>
          <p:cNvPr id="162" name="Google Shape;162;p23"/>
          <p:cNvSpPr/>
          <p:nvPr/>
        </p:nvSpPr>
        <p:spPr>
          <a:xfrm>
            <a:off x="6163950" y="934975"/>
            <a:ext cx="1388100" cy="566928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Comprensión de los datos</a:t>
            </a:r>
            <a:endParaRPr/>
          </a:p>
        </p:txBody>
      </p:sp>
      <p:cxnSp>
        <p:nvCxnSpPr>
          <p:cNvPr id="163" name="Google Shape;163;p23"/>
          <p:cNvCxnSpPr>
            <a:stCxn id="162" idx="1"/>
            <a:endCxn id="161" idx="3"/>
          </p:cNvCxnSpPr>
          <p:nvPr/>
        </p:nvCxnSpPr>
        <p:spPr>
          <a:xfrm flipH="1">
            <a:off x="2980050" y="1218439"/>
            <a:ext cx="3183900" cy="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4" name="Google Shape;164;p23"/>
          <p:cNvSpPr txBox="1"/>
          <p:nvPr/>
        </p:nvSpPr>
        <p:spPr>
          <a:xfrm>
            <a:off x="2184300" y="2693056"/>
            <a:ext cx="4775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Reuniones en grupos específicos (venta, marketing, …)</a:t>
            </a:r>
            <a:endParaRPr>
              <a:latin typeface="Faustina"/>
              <a:ea typeface="Faustina"/>
              <a:cs typeface="Faustina"/>
              <a:sym typeface="Faustina"/>
            </a:endParaRPr>
          </a:p>
          <a:p>
            <a:pPr indent="-226059" lvl="0" marL="36576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austina"/>
              <a:buChar char="●"/>
            </a:pPr>
            <a:r>
              <a:rPr lang="en">
                <a:latin typeface="Faustina"/>
                <a:ea typeface="Faustina"/>
                <a:cs typeface="Faustina"/>
                <a:sym typeface="Faustina"/>
              </a:rPr>
              <a:t>Interacciones con administradores de datos.</a:t>
            </a:r>
            <a:endParaRPr>
              <a:latin typeface="Faustina"/>
              <a:ea typeface="Faustina"/>
              <a:cs typeface="Faustina"/>
              <a:sym typeface="Faustina"/>
            </a:endParaRPr>
          </a:p>
        </p:txBody>
      </p:sp>
      <p:grpSp>
        <p:nvGrpSpPr>
          <p:cNvPr id="165" name="Google Shape;165;p23"/>
          <p:cNvGrpSpPr/>
          <p:nvPr/>
        </p:nvGrpSpPr>
        <p:grpSpPr>
          <a:xfrm>
            <a:off x="1591950" y="3492688"/>
            <a:ext cx="6439150" cy="895800"/>
            <a:chOff x="1591950" y="3492688"/>
            <a:chExt cx="6439150" cy="895800"/>
          </a:xfrm>
        </p:grpSpPr>
        <p:sp>
          <p:nvSpPr>
            <p:cNvPr id="166" name="Google Shape;166;p23"/>
            <p:cNvSpPr/>
            <p:nvPr/>
          </p:nvSpPr>
          <p:spPr>
            <a:xfrm>
              <a:off x="1591950" y="3657125"/>
              <a:ext cx="1388100" cy="566928"/>
            </a:xfrm>
            <a:prstGeom prst="flowChartProcess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Preparación</a:t>
              </a:r>
              <a:r>
                <a:rPr lang="en"/>
                <a:t> de los datos</a:t>
              </a:r>
              <a:endParaRPr/>
            </a:p>
          </p:txBody>
        </p:sp>
        <p:sp>
          <p:nvSpPr>
            <p:cNvPr id="167" name="Google Shape;167;p23"/>
            <p:cNvSpPr txBox="1"/>
            <p:nvPr/>
          </p:nvSpPr>
          <p:spPr>
            <a:xfrm>
              <a:off x="3255700" y="3492688"/>
              <a:ext cx="47754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26059" lvl="0" marL="36576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Faustina"/>
                <a:buChar char="●"/>
              </a:pPr>
              <a:r>
                <a:rPr lang="en">
                  <a:latin typeface="Faustina"/>
                  <a:ea typeface="Faustina"/>
                  <a:cs typeface="Faustina"/>
                  <a:sym typeface="Faustina"/>
                </a:rPr>
                <a:t>Crear un dataset coherente para el análisis posterior.</a:t>
              </a:r>
              <a:endParaRPr>
                <a:latin typeface="Faustina"/>
                <a:ea typeface="Faustina"/>
                <a:cs typeface="Faustina"/>
                <a:sym typeface="Faustina"/>
              </a:endParaRPr>
            </a:p>
            <a:p>
              <a:pPr indent="-226059" lvl="0" marL="36576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Faustina"/>
                <a:buChar char="●"/>
              </a:pPr>
              <a:r>
                <a:rPr lang="en">
                  <a:latin typeface="Faustina"/>
                  <a:ea typeface="Faustina"/>
                  <a:cs typeface="Faustina"/>
                  <a:sym typeface="Faustina"/>
                </a:rPr>
                <a:t>Integrar datos de diversas fuentes (bases de datos).</a:t>
              </a:r>
              <a:endParaRPr>
                <a:latin typeface="Faustina"/>
                <a:ea typeface="Faustina"/>
                <a:cs typeface="Faustina"/>
                <a:sym typeface="Faustina"/>
              </a:endParaRPr>
            </a:p>
            <a:p>
              <a:pPr indent="-226059" lvl="0" marL="36576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Faustina"/>
                <a:buChar char="●"/>
              </a:pPr>
              <a:r>
                <a:rPr lang="en">
                  <a:latin typeface="Faustina"/>
                  <a:ea typeface="Faustina"/>
                  <a:cs typeface="Faustina"/>
                  <a:sym typeface="Faustina"/>
                </a:rPr>
                <a:t>Controlar la calidad de los datos (faltantes, outliers, …).</a:t>
              </a:r>
              <a:endParaRPr>
                <a:latin typeface="Faustina"/>
                <a:ea typeface="Faustina"/>
                <a:cs typeface="Faustina"/>
                <a:sym typeface="Faustin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